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59" r:id="rId9"/>
    <p:sldId id="261" r:id="rId10"/>
    <p:sldId id="262" r:id="rId11"/>
    <p:sldId id="264" r:id="rId12"/>
    <p:sldId id="266" r:id="rId13"/>
    <p:sldId id="263" r:id="rId14"/>
    <p:sldId id="265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D0C9-CB21-42D0-A20C-0AD149EE6227}" type="datetimeFigureOut">
              <a:rPr lang="nl-NL" smtClean="0"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E9E0-5E47-446B-BB58-E3350303C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90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D0C9-CB21-42D0-A20C-0AD149EE6227}" type="datetimeFigureOut">
              <a:rPr lang="nl-NL" smtClean="0"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E9E0-5E47-446B-BB58-E3350303C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82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D0C9-CB21-42D0-A20C-0AD149EE6227}" type="datetimeFigureOut">
              <a:rPr lang="nl-NL" smtClean="0"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E9E0-5E47-446B-BB58-E3350303C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116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D0C9-CB21-42D0-A20C-0AD149EE6227}" type="datetimeFigureOut">
              <a:rPr lang="nl-NL" smtClean="0"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E9E0-5E47-446B-BB58-E3350303C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356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D0C9-CB21-42D0-A20C-0AD149EE6227}" type="datetimeFigureOut">
              <a:rPr lang="nl-NL" smtClean="0"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E9E0-5E47-446B-BB58-E3350303C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0273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D0C9-CB21-42D0-A20C-0AD149EE6227}" type="datetimeFigureOut">
              <a:rPr lang="nl-NL" smtClean="0"/>
              <a:t>18-1-2021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E9E0-5E47-446B-BB58-E3350303C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2422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D0C9-CB21-42D0-A20C-0AD149EE6227}" type="datetimeFigureOut">
              <a:rPr lang="nl-NL" smtClean="0"/>
              <a:t>18-1-2021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E9E0-5E47-446B-BB58-E3350303C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396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D0C9-CB21-42D0-A20C-0AD149EE6227}" type="datetimeFigureOut">
              <a:rPr lang="nl-NL" smtClean="0"/>
              <a:t>18-1-2021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E9E0-5E47-446B-BB58-E3350303C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61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D0C9-CB21-42D0-A20C-0AD149EE6227}" type="datetimeFigureOut">
              <a:rPr lang="nl-NL" smtClean="0"/>
              <a:t>18-1-2021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E9E0-5E47-446B-BB58-E3350303C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79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D0C9-CB21-42D0-A20C-0AD149EE6227}" type="datetimeFigureOut">
              <a:rPr lang="nl-NL" smtClean="0"/>
              <a:t>18-1-2021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E9E0-5E47-446B-BB58-E3350303C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472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D0C9-CB21-42D0-A20C-0AD149EE6227}" type="datetimeFigureOut">
              <a:rPr lang="nl-NL" smtClean="0"/>
              <a:t>18-1-2021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E9E0-5E47-446B-BB58-E3350303C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182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BD0C9-CB21-42D0-A20C-0AD149EE6227}" type="datetimeFigureOut">
              <a:rPr lang="nl-NL" smtClean="0"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7E9E0-5E47-446B-BB58-E3350303C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8528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cUVy_ADb3E" TargetMode="Externa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11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De bouw van een atoom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7786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Massa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51263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De massa wordt uitgedrukt in u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1 u = </a:t>
            </a:r>
            <a:r>
              <a:rPr lang="nl-NL" dirty="0"/>
              <a:t>1,7 x 10</a:t>
            </a:r>
            <a:r>
              <a:rPr lang="nl-NL" baseline="30000" dirty="0"/>
              <a:t>-27</a:t>
            </a:r>
            <a:r>
              <a:rPr lang="nl-NL" dirty="0"/>
              <a:t> kg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massa van elektronen is heel erg klein en wordt nu nog verwaarloost.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Het massagetal is 12 u. </a:t>
            </a:r>
          </a:p>
          <a:p>
            <a:pPr marL="0" indent="0">
              <a:buNone/>
            </a:pPr>
            <a:r>
              <a:rPr lang="nl-NL" dirty="0" smtClean="0"/>
              <a:t>Wat is de massa van 1 C-atoom?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1834" y="687892"/>
            <a:ext cx="4841966" cy="2946123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018903" y="6127234"/>
            <a:ext cx="3432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m = 12 x 1,7 x 10</a:t>
            </a:r>
            <a:r>
              <a:rPr lang="nl-NL" baseline="30000" dirty="0" smtClean="0">
                <a:solidFill>
                  <a:srgbClr val="FF0000"/>
                </a:solidFill>
              </a:rPr>
              <a:t>-27</a:t>
            </a:r>
            <a:r>
              <a:rPr lang="nl-NL" dirty="0" smtClean="0">
                <a:solidFill>
                  <a:srgbClr val="FF0000"/>
                </a:solidFill>
              </a:rPr>
              <a:t>= 2,04 x 10</a:t>
            </a:r>
            <a:r>
              <a:rPr lang="nl-NL" baseline="30000" dirty="0" smtClean="0">
                <a:solidFill>
                  <a:srgbClr val="FF0000"/>
                </a:solidFill>
              </a:rPr>
              <a:t>-26 </a:t>
            </a:r>
            <a:r>
              <a:rPr lang="nl-NL" dirty="0" smtClean="0">
                <a:solidFill>
                  <a:srgbClr val="FF0000"/>
                </a:solidFill>
              </a:rPr>
              <a:t>kg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41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383779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Bereken </a:t>
            </a:r>
            <a:r>
              <a:rPr lang="nl-NL" dirty="0"/>
              <a:t>de massa </a:t>
            </a:r>
            <a:r>
              <a:rPr lang="nl-NL" dirty="0" smtClean="0"/>
              <a:t>van (in u):</a:t>
            </a:r>
            <a:endParaRPr lang="nl-NL" dirty="0"/>
          </a:p>
          <a:p>
            <a:pPr marL="514350" indent="-514350">
              <a:buAutoNum type="alphaLcPeriod"/>
            </a:pPr>
            <a:r>
              <a:rPr lang="nl-NL" dirty="0" smtClean="0"/>
              <a:t>Koolstofdioxide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b. Ammoniak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c. Methaan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d. glucose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9497" y="284943"/>
            <a:ext cx="7320062" cy="5368834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2084171" y="3081029"/>
            <a:ext cx="1609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dirty="0" smtClean="0">
                <a:solidFill>
                  <a:srgbClr val="FF0000"/>
                </a:solidFill>
              </a:rPr>
              <a:t>12 +  32  = 44 u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1902536" y="4025614"/>
            <a:ext cx="1709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dirty="0" smtClean="0">
                <a:solidFill>
                  <a:srgbClr val="FF0000"/>
                </a:solidFill>
              </a:rPr>
              <a:t>14 + 3 x 1 = 17 u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902536" y="4966844"/>
            <a:ext cx="1709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dirty="0" smtClean="0">
                <a:solidFill>
                  <a:srgbClr val="FF0000"/>
                </a:solidFill>
              </a:rPr>
              <a:t>12 + 4 x 1 = 16 u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2337160" y="6010625"/>
            <a:ext cx="3042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dirty="0" smtClean="0">
                <a:solidFill>
                  <a:srgbClr val="FF0000"/>
                </a:solidFill>
              </a:rPr>
              <a:t>6 x 12 + 12 x 1 + 6 x 16 = 180 u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1305194" y="3081029"/>
            <a:ext cx="758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CO</a:t>
            </a:r>
            <a:r>
              <a:rPr lang="nl-NL" baseline="-25000" dirty="0" smtClean="0">
                <a:solidFill>
                  <a:srgbClr val="FF0000"/>
                </a:solidFill>
              </a:rPr>
              <a:t>2</a:t>
            </a:r>
            <a:r>
              <a:rPr lang="nl-NL" dirty="0" smtClean="0">
                <a:solidFill>
                  <a:srgbClr val="FF0000"/>
                </a:solidFill>
              </a:rPr>
              <a:t> = </a:t>
            </a:r>
            <a:endParaRPr lang="nl-NL" dirty="0"/>
          </a:p>
        </p:txBody>
      </p:sp>
      <p:sp>
        <p:nvSpPr>
          <p:cNvPr id="10" name="Rechthoek 9"/>
          <p:cNvSpPr/>
          <p:nvPr/>
        </p:nvSpPr>
        <p:spPr>
          <a:xfrm>
            <a:off x="1305194" y="4045633"/>
            <a:ext cx="760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NH</a:t>
            </a:r>
            <a:r>
              <a:rPr lang="nl-NL" baseline="-25000" dirty="0" smtClean="0">
                <a:solidFill>
                  <a:srgbClr val="FF0000"/>
                </a:solidFill>
              </a:rPr>
              <a:t>3 </a:t>
            </a:r>
            <a:r>
              <a:rPr lang="nl-NL" dirty="0" smtClean="0">
                <a:solidFill>
                  <a:srgbClr val="FF0000"/>
                </a:solidFill>
              </a:rPr>
              <a:t>= 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1231271" y="4966844"/>
            <a:ext cx="752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CH</a:t>
            </a:r>
            <a:r>
              <a:rPr lang="nl-NL" baseline="-25000" dirty="0" smtClean="0">
                <a:solidFill>
                  <a:srgbClr val="FF0000"/>
                </a:solidFill>
              </a:rPr>
              <a:t>4</a:t>
            </a:r>
            <a:r>
              <a:rPr lang="nl-NL" dirty="0" smtClean="0">
                <a:solidFill>
                  <a:srgbClr val="FF0000"/>
                </a:solidFill>
              </a:rPr>
              <a:t> = 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1305194" y="6002307"/>
            <a:ext cx="1165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C</a:t>
            </a:r>
            <a:r>
              <a:rPr lang="nl-NL" baseline="-25000" dirty="0" smtClean="0">
                <a:solidFill>
                  <a:srgbClr val="FF0000"/>
                </a:solidFill>
              </a:rPr>
              <a:t>6</a:t>
            </a:r>
            <a:r>
              <a:rPr lang="nl-NL" dirty="0" smtClean="0">
                <a:solidFill>
                  <a:srgbClr val="FF0000"/>
                </a:solidFill>
              </a:rPr>
              <a:t>H</a:t>
            </a:r>
            <a:r>
              <a:rPr lang="nl-NL" baseline="-25000" dirty="0" smtClean="0">
                <a:solidFill>
                  <a:srgbClr val="FF0000"/>
                </a:solidFill>
              </a:rPr>
              <a:t>12</a:t>
            </a:r>
            <a:r>
              <a:rPr lang="nl-NL" dirty="0" smtClean="0">
                <a:solidFill>
                  <a:srgbClr val="FF0000"/>
                </a:solidFill>
              </a:rPr>
              <a:t>O</a:t>
            </a:r>
            <a:r>
              <a:rPr lang="nl-NL" baseline="-25000" dirty="0" smtClean="0">
                <a:solidFill>
                  <a:srgbClr val="FF0000"/>
                </a:solidFill>
              </a:rPr>
              <a:t>16</a:t>
            </a:r>
            <a:r>
              <a:rPr lang="nl-NL" dirty="0" smtClean="0">
                <a:solidFill>
                  <a:srgbClr val="FF0000"/>
                </a:solidFill>
              </a:rPr>
              <a:t>=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356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weet hoe een atoom is opgebouwd</a:t>
            </a:r>
          </a:p>
          <a:p>
            <a:r>
              <a:rPr lang="nl-NL" dirty="0" smtClean="0"/>
              <a:t>Je weet hoe de atomen in het periodiek systeem zijn gerangschikt. </a:t>
            </a:r>
          </a:p>
          <a:p>
            <a:r>
              <a:rPr lang="nl-NL" dirty="0" smtClean="0"/>
              <a:t>Je weet wat een massagetal </a:t>
            </a:r>
            <a:r>
              <a:rPr lang="nl-NL" dirty="0" smtClean="0"/>
              <a:t>is en een atoomnummer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6602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een molecuul? </a:t>
            </a:r>
          </a:p>
          <a:p>
            <a:r>
              <a:rPr lang="nl-NL" dirty="0" smtClean="0"/>
              <a:t>Wat is een atoom?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534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atoommodel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4033" y="1690689"/>
            <a:ext cx="8210619" cy="4236890"/>
          </a:xfrm>
          <a:prstGeom prst="rect">
            <a:avLst/>
          </a:prstGeom>
        </p:spPr>
      </p:pic>
      <p:pic>
        <p:nvPicPr>
          <p:cNvPr id="8" name="0cUVy_ADb3E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520542" y="4057328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5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atoommodel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45136" y="1825625"/>
            <a:ext cx="5523411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De kern bestaat uit protonen en neutronen.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Om de kern draaien elektronen.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lading 0 = dan zijn er evenveel protonen als neutronen.</a:t>
            </a:r>
            <a:endParaRPr lang="nl-NL" dirty="0"/>
          </a:p>
        </p:txBody>
      </p:sp>
      <p:pic>
        <p:nvPicPr>
          <p:cNvPr id="1026" name="Picture 2" descr="Sciencespace - lading van ato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547" y="1825625"/>
            <a:ext cx="5017316" cy="418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0811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s://maken.wikiwijs.nl/userfiles/2a79df6a7abd995c17f8b24a0bdad73d1aa139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031" y="1128849"/>
            <a:ext cx="9837511" cy="8434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5040" y="981350"/>
            <a:ext cx="4841966" cy="294612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9629" y="318568"/>
            <a:ext cx="5627914" cy="1325563"/>
          </a:xfrm>
        </p:spPr>
        <p:txBody>
          <a:bodyPr/>
          <a:lstStyle/>
          <a:p>
            <a:r>
              <a:rPr lang="nl-NL" dirty="0" smtClean="0"/>
              <a:t>Periodiek systeem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464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Periodiek systeem uitgelicht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Atoomnummer = aantal protonen in de kern</a:t>
            </a:r>
          </a:p>
          <a:p>
            <a:pPr marL="0" indent="0">
              <a:buNone/>
            </a:pPr>
            <a:r>
              <a:rPr lang="nl-NL" dirty="0" smtClean="0"/>
              <a:t>Atoommassa = massa van het atoom</a:t>
            </a:r>
          </a:p>
          <a:p>
            <a:pPr marL="0" indent="0">
              <a:buNone/>
            </a:pPr>
            <a:r>
              <a:rPr lang="nl-NL" dirty="0" smtClean="0"/>
              <a:t>Hoeveel protonen zitten er in het C-atoom?</a:t>
            </a:r>
          </a:p>
          <a:p>
            <a:pPr marL="0" indent="0">
              <a:buNone/>
            </a:pPr>
            <a:r>
              <a:rPr lang="nl-NL" dirty="0" smtClean="0"/>
              <a:t>Hoeveel neutronen zitten er in dit atoom?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058" y="4001294"/>
            <a:ext cx="4841966" cy="2946123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7184571" y="28788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6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7184571" y="32482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6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77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Tijdelijke aanduiding voor inhoud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207" y="4791075"/>
            <a:ext cx="6067425" cy="206692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1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1938" y="0"/>
            <a:ext cx="7320062" cy="5368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18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1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06" y="2129246"/>
            <a:ext cx="10935588" cy="266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9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60A6E2-2577-4338-852A-A4D33FA0C951}">
  <ds:schemaRefs>
    <ds:schemaRef ds:uri="http://www.w3.org/XML/1998/namespace"/>
    <ds:schemaRef ds:uri="http://schemas.microsoft.com/office/2006/documentManagement/types"/>
    <ds:schemaRef ds:uri="54cf5622-c7f8-4ecf-a16b-d0c1e0637fa1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03c1073f-59ca-4b02-9a54-25651d767f09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0E1BADB-E6ED-4F92-91AB-4926A485A6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990737-9F12-4976-AC97-FECEB43F94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234</Words>
  <Application>Microsoft Office PowerPoint</Application>
  <PresentationFormat>Breedbeeld</PresentationFormat>
  <Paragraphs>53</Paragraphs>
  <Slides>11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Les 11</vt:lpstr>
      <vt:lpstr>leerdoel</vt:lpstr>
      <vt:lpstr>Herhaling</vt:lpstr>
      <vt:lpstr>atoommodel</vt:lpstr>
      <vt:lpstr>atoommodel</vt:lpstr>
      <vt:lpstr>Periodiek systeem</vt:lpstr>
      <vt:lpstr>Periodiek systeem uitgelicht</vt:lpstr>
      <vt:lpstr>Vraag 1</vt:lpstr>
      <vt:lpstr>Vraag 1</vt:lpstr>
      <vt:lpstr>Massa</vt:lpstr>
      <vt:lpstr>Vraag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11</dc:title>
  <dc:creator>Kleijnen, JJC (Janny) de</dc:creator>
  <cp:lastModifiedBy>Kleijnen, JJC (Janny) de</cp:lastModifiedBy>
  <cp:revision>8</cp:revision>
  <dcterms:created xsi:type="dcterms:W3CDTF">2021-01-10T11:09:54Z</dcterms:created>
  <dcterms:modified xsi:type="dcterms:W3CDTF">2021-01-18T10:37:22Z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